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</p:sldMasterIdLst>
  <p:notesMasterIdLst>
    <p:notesMasterId r:id="rId23"/>
  </p:notesMasterIdLst>
  <p:handoutMasterIdLst>
    <p:handoutMasterId r:id="rId24"/>
  </p:handoutMasterIdLst>
  <p:sldIdLst>
    <p:sldId id="264" r:id="rId3"/>
    <p:sldId id="265" r:id="rId4"/>
    <p:sldId id="266" r:id="rId5"/>
    <p:sldId id="261" r:id="rId6"/>
    <p:sldId id="278" r:id="rId7"/>
    <p:sldId id="279" r:id="rId8"/>
    <p:sldId id="280" r:id="rId9"/>
    <p:sldId id="288" r:id="rId10"/>
    <p:sldId id="291" r:id="rId11"/>
    <p:sldId id="289" r:id="rId12"/>
    <p:sldId id="290" r:id="rId13"/>
    <p:sldId id="292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93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C7"/>
    <a:srgbClr val="575756"/>
    <a:srgbClr val="FFC72C"/>
    <a:srgbClr val="3437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992" autoAdjust="0"/>
    <p:restoredTop sz="82804" autoAdjust="0"/>
  </p:normalViewPr>
  <p:slideViewPr>
    <p:cSldViewPr snapToGrid="0">
      <p:cViewPr varScale="1">
        <p:scale>
          <a:sx n="56" d="100"/>
          <a:sy n="56" d="100"/>
        </p:scale>
        <p:origin x="1380" y="6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88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153F4-BDB7-4520-B7D0-702062974440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F8875D-D795-4C7B-870A-DD2DDE6858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145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49414-F704-4035-BBF3-23F349B4BB73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A038D-BEDB-403E-A23D-DFBA618E14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972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 Status Index (CSI) as the central assessment tool.</a:t>
            </a:r>
          </a:p>
          <a:p>
            <a:r>
              <a:rPr lang="en-US" dirty="0"/>
              <a:t>Custom OSCaR deployment of the CSI to link with goal setting and task management.</a:t>
            </a:r>
          </a:p>
          <a:p>
            <a:r>
              <a:rPr lang="en-US" dirty="0"/>
              <a:t>Automatically generated client Case Plan.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4A038D-BEDB-403E-A23D-DFBA618E14C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679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Report builder which can access and filter by all fields, including custom ones.</a:t>
            </a:r>
          </a:p>
          <a:p>
            <a:r>
              <a:rPr lang="en-US" dirty="0" err="1"/>
              <a:t>Groupable</a:t>
            </a:r>
            <a:r>
              <a:rPr lang="en-US" dirty="0"/>
              <a:t> and stackable AND/OR filters for query building.</a:t>
            </a:r>
          </a:p>
          <a:p>
            <a:r>
              <a:rPr lang="en-US" dirty="0"/>
              <a:t>Savable searches.</a:t>
            </a:r>
          </a:p>
          <a:p>
            <a:r>
              <a:rPr lang="en-US" dirty="0"/>
              <a:t>WYSIWYG XLS file export.</a:t>
            </a:r>
          </a:p>
          <a:p>
            <a:r>
              <a:rPr lang="en-US" dirty="0"/>
              <a:t>Specific export function for Assessment scores.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4A038D-BEDB-403E-A23D-DFBA618E14C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544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8.jpe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emf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8.jpe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3475038" cy="6858000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3475038" y="0"/>
            <a:ext cx="5668962" cy="6858000"/>
          </a:xfrm>
        </p:spPr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" y="370013"/>
            <a:ext cx="3176574" cy="720735"/>
          </a:xfrm>
          <a:prstGeom prst="rect">
            <a:avLst/>
          </a:prstGeom>
        </p:spPr>
      </p:pic>
      <p:grpSp>
        <p:nvGrpSpPr>
          <p:cNvPr id="9" name="Group 8"/>
          <p:cNvGrpSpPr/>
          <p:nvPr userDrawn="1"/>
        </p:nvGrpSpPr>
        <p:grpSpPr>
          <a:xfrm>
            <a:off x="1655884" y="5643309"/>
            <a:ext cx="7488116" cy="1214691"/>
            <a:chOff x="1655884" y="5643309"/>
            <a:chExt cx="7488116" cy="1214691"/>
          </a:xfrm>
        </p:grpSpPr>
        <p:sp>
          <p:nvSpPr>
            <p:cNvPr id="10" name="Rectangle 9"/>
            <p:cNvSpPr/>
            <p:nvPr/>
          </p:nvSpPr>
          <p:spPr>
            <a:xfrm>
              <a:off x="1655884" y="5643309"/>
              <a:ext cx="7488116" cy="121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9850" y="5884456"/>
              <a:ext cx="704553" cy="65343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0118" y="5884455"/>
              <a:ext cx="1226988" cy="6534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1072" y="6043168"/>
              <a:ext cx="1633044" cy="336011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9784" y="5924786"/>
              <a:ext cx="1693553" cy="580792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0794" y="5788099"/>
              <a:ext cx="2014825" cy="8079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2117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3475038" cy="6858000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" y="370013"/>
            <a:ext cx="3176574" cy="720735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1655884" y="5643309"/>
            <a:ext cx="7488116" cy="1214691"/>
            <a:chOff x="1655884" y="5643309"/>
            <a:chExt cx="7488116" cy="1214691"/>
          </a:xfrm>
        </p:grpSpPr>
        <p:sp>
          <p:nvSpPr>
            <p:cNvPr id="5" name="Rectangle 4"/>
            <p:cNvSpPr/>
            <p:nvPr/>
          </p:nvSpPr>
          <p:spPr>
            <a:xfrm>
              <a:off x="1655884" y="5643309"/>
              <a:ext cx="7488116" cy="121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9850" y="5884456"/>
              <a:ext cx="704553" cy="65343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0118" y="5884455"/>
              <a:ext cx="1226988" cy="65343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1072" y="6043168"/>
              <a:ext cx="1633044" cy="336011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9784" y="5924786"/>
              <a:ext cx="1693553" cy="580792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0794" y="5788099"/>
              <a:ext cx="2014825" cy="8079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47049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2063930"/>
            <a:ext cx="9144000" cy="4794069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3676650"/>
            <a:ext cx="7886700" cy="885826"/>
          </a:xfrm>
        </p:spPr>
        <p:txBody>
          <a:bodyPr anchor="b"/>
          <a:lstStyle>
            <a:lvl1pPr algn="r">
              <a:lnSpc>
                <a:spcPct val="100000"/>
              </a:lnSpc>
              <a:defRPr sz="6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4"/>
            <a:ext cx="7886700" cy="1500187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18" y="2309847"/>
            <a:ext cx="4251276" cy="96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242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388533"/>
            <a:ext cx="7886700" cy="4478867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3200"/>
            </a:lvl1pPr>
            <a:lvl2pPr>
              <a:lnSpc>
                <a:spcPct val="100000"/>
              </a:lnSpc>
              <a:defRPr sz="2800"/>
            </a:lvl2pPr>
            <a:lvl3pPr>
              <a:lnSpc>
                <a:spcPct val="100000"/>
              </a:lnSpc>
              <a:defRPr sz="2400"/>
            </a:lvl3pPr>
            <a:lvl4pPr>
              <a:lnSpc>
                <a:spcPct val="100000"/>
              </a:lnSpc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First level paragraph</a:t>
            </a:r>
          </a:p>
          <a:p>
            <a:pPr lvl="1"/>
            <a:r>
              <a:rPr lang="en-US" dirty="0"/>
              <a:t>Second level paragraph</a:t>
            </a:r>
          </a:p>
          <a:p>
            <a:pPr lvl="2"/>
            <a:r>
              <a:rPr lang="en-US" dirty="0"/>
              <a:t>Third level paragraph</a:t>
            </a:r>
          </a:p>
          <a:p>
            <a:pPr lvl="3"/>
            <a:r>
              <a:rPr lang="en-US" dirty="0"/>
              <a:t>Fourth level paragraph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226276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/>
          <a:lstStyle>
            <a:lvl1pPr>
              <a:defRPr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Title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100146"/>
            <a:ext cx="2562935" cy="58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234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4629150" y="1449153"/>
            <a:ext cx="3886200" cy="44182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628650" y="1449152"/>
            <a:ext cx="3886200" cy="44182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28650" y="1449153"/>
            <a:ext cx="3886200" cy="4418246"/>
          </a:xfrm>
        </p:spPr>
        <p:txBody>
          <a:bodyPr/>
          <a:lstStyle>
            <a:lvl1pPr>
              <a:lnSpc>
                <a:spcPct val="100000"/>
              </a:lnSpc>
              <a:buClr>
                <a:srgbClr val="00AEC7"/>
              </a:buClr>
              <a:defRPr/>
            </a:lvl1pPr>
            <a:lvl2pPr>
              <a:lnSpc>
                <a:spcPct val="100000"/>
              </a:lnSpc>
              <a:buClr>
                <a:srgbClr val="00AEC7"/>
              </a:buClr>
              <a:defRPr/>
            </a:lvl2pPr>
            <a:lvl3pPr>
              <a:lnSpc>
                <a:spcPct val="100000"/>
              </a:lnSpc>
              <a:buClr>
                <a:srgbClr val="00AEC7"/>
              </a:buClr>
              <a:defRPr/>
            </a:lvl3pPr>
            <a:lvl4pPr>
              <a:lnSpc>
                <a:spcPct val="100000"/>
              </a:lnSpc>
              <a:buClr>
                <a:srgbClr val="00AEC7"/>
              </a:buClr>
              <a:defRPr/>
            </a:lvl4pPr>
            <a:lvl5pPr>
              <a:buClr>
                <a:srgbClr val="00AEC7"/>
              </a:buClr>
              <a:defRPr/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50" y="1449153"/>
            <a:ext cx="3886200" cy="4418246"/>
          </a:xfrm>
        </p:spPr>
        <p:txBody>
          <a:bodyPr/>
          <a:lstStyle>
            <a:lvl1pPr>
              <a:lnSpc>
                <a:spcPct val="100000"/>
              </a:lnSpc>
              <a:buClr>
                <a:srgbClr val="00AEC7"/>
              </a:buClr>
              <a:defRPr/>
            </a:lvl1pPr>
            <a:lvl2pPr>
              <a:lnSpc>
                <a:spcPct val="100000"/>
              </a:lnSpc>
              <a:buClr>
                <a:srgbClr val="00AEC7"/>
              </a:buClr>
              <a:defRPr/>
            </a:lvl2pPr>
            <a:lvl3pPr>
              <a:lnSpc>
                <a:spcPct val="100000"/>
              </a:lnSpc>
              <a:buClr>
                <a:srgbClr val="00AEC7"/>
              </a:buClr>
              <a:defRPr/>
            </a:lvl3pPr>
            <a:lvl4pPr>
              <a:lnSpc>
                <a:spcPct val="100000"/>
              </a:lnSpc>
              <a:buClr>
                <a:srgbClr val="00AEC7"/>
              </a:buClr>
              <a:defRPr/>
            </a:lvl4pPr>
            <a:lvl5pPr>
              <a:buClr>
                <a:srgbClr val="00AEC7"/>
              </a:buClr>
              <a:defRPr/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226276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/>
          <a:lstStyle>
            <a:lvl1pPr>
              <a:defRPr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Title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100146"/>
            <a:ext cx="2562935" cy="58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131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4630341" y="1464733"/>
            <a:ext cx="3886200" cy="4402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28650" y="1464733"/>
            <a:ext cx="3869532" cy="4402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9842" y="1464733"/>
            <a:ext cx="3868340" cy="1040342"/>
          </a:xfrm>
        </p:spPr>
        <p:txBody>
          <a:bodyPr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1">
                <a:solidFill>
                  <a:srgbClr val="00AEC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Subtitle 1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3623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464733"/>
            <a:ext cx="3887391" cy="1040342"/>
          </a:xfrm>
        </p:spPr>
        <p:txBody>
          <a:bodyPr anchor="t" anchorCtr="0">
            <a:noAutofit/>
          </a:bodyPr>
          <a:lstStyle>
            <a:lvl1pPr marL="0" indent="0">
              <a:buNone/>
              <a:defRPr sz="3200" b="1">
                <a:solidFill>
                  <a:srgbClr val="00AEC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Subtitle 2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3623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226276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/>
          <a:lstStyle>
            <a:lvl1pPr>
              <a:defRPr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Title</a:t>
            </a:r>
            <a:endParaRPr lang="en-US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100146"/>
            <a:ext cx="2562935" cy="58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235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226276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/>
          <a:lstStyle>
            <a:lvl1pPr>
              <a:defRPr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Title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100146"/>
            <a:ext cx="2562935" cy="58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82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628650" y="1439333"/>
            <a:ext cx="2950369" cy="4429655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439333"/>
            <a:ext cx="2949178" cy="4429655"/>
          </a:xfrm>
        </p:spPr>
        <p:txBody>
          <a:bodyPr lIns="182880" tIns="91440" rIns="182880">
            <a:normAutofit/>
          </a:bodyPr>
          <a:lstStyle>
            <a:lvl1pPr marL="0" indent="0">
              <a:buNone/>
              <a:defRPr sz="3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 hasCustomPrompt="1"/>
          </p:nvPr>
        </p:nvSpPr>
        <p:spPr>
          <a:xfrm>
            <a:off x="3927475" y="1439863"/>
            <a:ext cx="4598988" cy="442912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226276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/>
          <a:lstStyle>
            <a:lvl1pPr>
              <a:defRPr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>
                <a:latin typeface="+mj-lt"/>
              </a:rPr>
              <a:t>Title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6100146"/>
            <a:ext cx="2562935" cy="58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88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 userDrawn="1"/>
        </p:nvGrpSpPr>
        <p:grpSpPr>
          <a:xfrm>
            <a:off x="484280" y="427000"/>
            <a:ext cx="8011662" cy="3564738"/>
            <a:chOff x="484280" y="427000"/>
            <a:chExt cx="8011662" cy="3564738"/>
          </a:xfrm>
        </p:grpSpPr>
        <p:cxnSp>
          <p:nvCxnSpPr>
            <p:cNvPr id="34" name="Straight Connector 33"/>
            <p:cNvCxnSpPr/>
            <p:nvPr userDrawn="1"/>
          </p:nvCxnSpPr>
          <p:spPr>
            <a:xfrm>
              <a:off x="484280" y="670626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 userDrawn="1"/>
          </p:nvCxnSpPr>
          <p:spPr>
            <a:xfrm>
              <a:off x="494943" y="2259022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1" name="Title 1"/>
            <p:cNvSpPr txBox="1">
              <a:spLocks/>
            </p:cNvSpPr>
            <p:nvPr userDrawn="1"/>
          </p:nvSpPr>
          <p:spPr>
            <a:xfrm>
              <a:off x="2977048" y="427000"/>
              <a:ext cx="2908662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en-US" sz="2000" dirty="0">
                  <a:latin typeface="+mj-lt"/>
                  <a:cs typeface="Khmer OS Battambang" panose="02000500000000020004" pitchFamily="2" charset="0"/>
                </a:rPr>
                <a:t>Government Institutions</a:t>
              </a:r>
              <a:endParaRPr lang="en-US" sz="2000" dirty="0">
                <a:latin typeface="+mj-lt"/>
              </a:endParaRPr>
            </a:p>
          </p:txBody>
        </p:sp>
        <p:sp>
          <p:nvSpPr>
            <p:cNvPr id="44" name="Title 1"/>
            <p:cNvSpPr txBox="1">
              <a:spLocks/>
            </p:cNvSpPr>
            <p:nvPr userDrawn="1"/>
          </p:nvSpPr>
          <p:spPr>
            <a:xfrm>
              <a:off x="2977048" y="2073357"/>
              <a:ext cx="3182089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en-US" dirty="0">
                  <a:latin typeface="+mn-lt"/>
                  <a:cs typeface="Khmer OS Battambang" panose="02000500000000020004" pitchFamily="2" charset="0"/>
                </a:rPr>
                <a:t>REACT Partner Network</a:t>
              </a:r>
            </a:p>
          </p:txBody>
        </p:sp>
        <p:pic>
          <p:nvPicPr>
            <p:cNvPr id="48" name="Picture 47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6153" y="1075595"/>
              <a:ext cx="789084" cy="78908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492" y="1051386"/>
              <a:ext cx="845993" cy="747038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6680" y="1080019"/>
              <a:ext cx="1001058" cy="75079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0865" y="941447"/>
              <a:ext cx="958866" cy="958866"/>
            </a:xfrm>
            <a:prstGeom prst="rect">
              <a:avLst/>
            </a:prstGeom>
          </p:spPr>
        </p:pic>
        <p:pic>
          <p:nvPicPr>
            <p:cNvPr id="52" name="Picture 51"/>
            <p:cNvPicPr/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58080" y="1055138"/>
              <a:ext cx="809540" cy="8095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" name="Picture 52"/>
            <p:cNvPicPr>
              <a:picLocks noChangeAspect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431" y="1063359"/>
              <a:ext cx="785510" cy="80132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3848" y="929405"/>
              <a:ext cx="992831" cy="99283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 userDrawn="1"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0291" y="977941"/>
              <a:ext cx="632225" cy="852871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 userDrawn="1"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5280" y="2639695"/>
              <a:ext cx="732199" cy="761041"/>
            </a:xfrm>
            <a:prstGeom prst="rect">
              <a:avLst/>
            </a:prstGeom>
          </p:spPr>
        </p:pic>
        <p:cxnSp>
          <p:nvCxnSpPr>
            <p:cNvPr id="24" name="Straight Connector 23"/>
            <p:cNvCxnSpPr/>
            <p:nvPr userDrawn="1"/>
          </p:nvCxnSpPr>
          <p:spPr>
            <a:xfrm>
              <a:off x="494943" y="3763596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Title 1"/>
            <p:cNvSpPr txBox="1">
              <a:spLocks/>
            </p:cNvSpPr>
            <p:nvPr userDrawn="1"/>
          </p:nvSpPr>
          <p:spPr>
            <a:xfrm>
              <a:off x="3304442" y="3577931"/>
              <a:ext cx="2302237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en-US" sz="2000" dirty="0">
                  <a:latin typeface="+mj-lt"/>
                  <a:cs typeface="Khmer OS Battambang" panose="02000500000000020004" pitchFamily="2" charset="0"/>
                </a:rPr>
                <a:t>Partners</a:t>
              </a:r>
              <a:endParaRPr lang="en-US" sz="2000" dirty="0">
                <a:latin typeface="+mj-lt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" t="31336" r="1555" b="47921"/>
          <a:stretch/>
        </p:blipFill>
        <p:spPr>
          <a:xfrm>
            <a:off x="0" y="3971108"/>
            <a:ext cx="9150531" cy="2745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561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 userDrawn="1"/>
        </p:nvGrpSpPr>
        <p:grpSpPr>
          <a:xfrm>
            <a:off x="467120" y="200745"/>
            <a:ext cx="8243119" cy="6011554"/>
            <a:chOff x="467120" y="200745"/>
            <a:chExt cx="8243119" cy="6011554"/>
          </a:xfrm>
        </p:grpSpPr>
        <p:cxnSp>
          <p:nvCxnSpPr>
            <p:cNvPr id="34" name="Straight Connector 33"/>
            <p:cNvCxnSpPr/>
            <p:nvPr userDrawn="1"/>
          </p:nvCxnSpPr>
          <p:spPr>
            <a:xfrm>
              <a:off x="484280" y="409363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1" name="Title 1"/>
            <p:cNvSpPr txBox="1">
              <a:spLocks/>
            </p:cNvSpPr>
            <p:nvPr userDrawn="1"/>
          </p:nvSpPr>
          <p:spPr>
            <a:xfrm>
              <a:off x="3775167" y="200745"/>
              <a:ext cx="1319348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en-US" sz="2000" dirty="0">
                  <a:latin typeface="+mj-lt"/>
                  <a:cs typeface="Khmer OS Battambang" panose="02000500000000020004" pitchFamily="2" charset="0"/>
                </a:rPr>
                <a:t>Partners</a:t>
              </a:r>
              <a:endParaRPr lang="en-US" sz="2000" dirty="0">
                <a:latin typeface="+mj-lt"/>
              </a:endParaRPr>
            </a:p>
          </p:txBody>
        </p:sp>
        <p:cxnSp>
          <p:nvCxnSpPr>
            <p:cNvPr id="56" name="Straight Connector 55"/>
            <p:cNvCxnSpPr/>
            <p:nvPr userDrawn="1"/>
          </p:nvCxnSpPr>
          <p:spPr>
            <a:xfrm>
              <a:off x="467120" y="5016308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7" name="Title 1"/>
            <p:cNvSpPr txBox="1">
              <a:spLocks/>
            </p:cNvSpPr>
            <p:nvPr userDrawn="1"/>
          </p:nvSpPr>
          <p:spPr>
            <a:xfrm>
              <a:off x="3702792" y="4857060"/>
              <a:ext cx="1448645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en-US" dirty="0">
                  <a:latin typeface="+mj-lt"/>
                  <a:cs typeface="Khmer OS Battambang" panose="02000500000000020004" pitchFamily="2" charset="0"/>
                </a:rPr>
                <a:t>Donors</a:t>
              </a:r>
            </a:p>
          </p:txBody>
        </p:sp>
        <p:pic>
          <p:nvPicPr>
            <p:cNvPr id="59" name="Picture 58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2343" y="5401570"/>
              <a:ext cx="2084140" cy="81072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8224" y="5435764"/>
              <a:ext cx="1320638" cy="776535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87231" y="5500197"/>
              <a:ext cx="1723008" cy="590894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818" y="5413300"/>
              <a:ext cx="1779105" cy="79899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280" y="5532052"/>
              <a:ext cx="694779" cy="644372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" t="51469" r="1485" b="18484"/>
          <a:stretch/>
        </p:blipFill>
        <p:spPr>
          <a:xfrm>
            <a:off x="6531" y="614552"/>
            <a:ext cx="9137470" cy="397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72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0"/>
            <a:ext cx="3475038" cy="6858000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3465513" y="0"/>
            <a:ext cx="5678487" cy="68580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4" y="435618"/>
            <a:ext cx="3289272" cy="722622"/>
          </a:xfrm>
          <a:prstGeom prst="rect">
            <a:avLst/>
          </a:prstGeom>
        </p:spPr>
      </p:pic>
      <p:grpSp>
        <p:nvGrpSpPr>
          <p:cNvPr id="6" name="Group 5"/>
          <p:cNvGrpSpPr/>
          <p:nvPr userDrawn="1"/>
        </p:nvGrpSpPr>
        <p:grpSpPr>
          <a:xfrm>
            <a:off x="1655884" y="5643309"/>
            <a:ext cx="7488116" cy="1214691"/>
            <a:chOff x="1655884" y="5643309"/>
            <a:chExt cx="7488116" cy="1214691"/>
          </a:xfrm>
        </p:grpSpPr>
        <p:sp>
          <p:nvSpPr>
            <p:cNvPr id="7" name="Rectangle 6"/>
            <p:cNvSpPr/>
            <p:nvPr/>
          </p:nvSpPr>
          <p:spPr>
            <a:xfrm>
              <a:off x="1655884" y="5643309"/>
              <a:ext cx="7488116" cy="121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9850" y="5884456"/>
              <a:ext cx="704553" cy="65343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0118" y="5884455"/>
              <a:ext cx="1226988" cy="65343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1072" y="6043168"/>
              <a:ext cx="1633044" cy="336011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9784" y="5924786"/>
              <a:ext cx="1693553" cy="580792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0794" y="5788099"/>
              <a:ext cx="2014825" cy="8079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2292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0"/>
            <a:ext cx="3475038" cy="6858000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4" y="435618"/>
            <a:ext cx="3289272" cy="722622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1655884" y="5643309"/>
            <a:ext cx="7488116" cy="1214691"/>
            <a:chOff x="1655884" y="5643309"/>
            <a:chExt cx="7488116" cy="1214691"/>
          </a:xfrm>
        </p:grpSpPr>
        <p:sp>
          <p:nvSpPr>
            <p:cNvPr id="5" name="Rectangle 4"/>
            <p:cNvSpPr/>
            <p:nvPr/>
          </p:nvSpPr>
          <p:spPr>
            <a:xfrm>
              <a:off x="1655884" y="5643309"/>
              <a:ext cx="7488116" cy="121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9850" y="5884456"/>
              <a:ext cx="704553" cy="65343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0118" y="5884455"/>
              <a:ext cx="1226988" cy="65343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1072" y="6043168"/>
              <a:ext cx="1633044" cy="336011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9784" y="5924786"/>
              <a:ext cx="1693553" cy="580792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0794" y="5788099"/>
              <a:ext cx="2014825" cy="8079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5269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2063930"/>
            <a:ext cx="9144000" cy="4794069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3888" y="3485062"/>
            <a:ext cx="7886700" cy="885826"/>
          </a:xfrm>
        </p:spPr>
        <p:txBody>
          <a:bodyPr anchor="b">
            <a:normAutofit/>
          </a:bodyPr>
          <a:lstStyle>
            <a:lvl1pPr algn="r">
              <a:defRPr sz="4400" b="0">
                <a:solidFill>
                  <a:schemeClr val="bg1"/>
                </a:solidFill>
                <a:latin typeface="Khmer OS Koulen" panose="02000500000000000000" pitchFamily="2" charset="0"/>
                <a:cs typeface="Khmer OS Koulen" panose="02000500000000000000" pitchFamily="2" charset="0"/>
              </a:defRPr>
            </a:lvl1pPr>
          </a:lstStyle>
          <a:p>
            <a:r>
              <a:rPr lang="km-KH" dirty="0"/>
              <a:t>ចំណងជើង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4589464"/>
            <a:ext cx="7886700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bg1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m-KH" dirty="0"/>
              <a:t>ចំណងជើងរង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41" y="2263035"/>
            <a:ext cx="4317790" cy="94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292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905544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>
            <a:normAutofit/>
          </a:bodyPr>
          <a:lstStyle>
            <a:lvl1pPr>
              <a:defRPr sz="3600" b="0" i="0">
                <a:latin typeface="Khmer OS Koulen" panose="02000500000000000000" pitchFamily="2" charset="0"/>
                <a:cs typeface="Khmer OS Koulen" panose="02000500000000000000" pitchFamily="2" charset="0"/>
              </a:defRPr>
            </a:lvl1pPr>
          </a:lstStyle>
          <a:p>
            <a:r>
              <a:rPr lang="km-KH" dirty="0">
                <a:latin typeface="+mj-lt"/>
              </a:rPr>
              <a:t>ចំណងជើង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388533"/>
            <a:ext cx="7886700" cy="4478867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spcAft>
                <a:spcPts val="600"/>
              </a:spcAft>
              <a:defRPr sz="2800"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>
              <a:lnSpc>
                <a:spcPct val="120000"/>
              </a:lnSpc>
              <a:spcAft>
                <a:spcPts val="600"/>
              </a:spcAft>
              <a:defRPr sz="2400">
                <a:latin typeface="Khmer OS Battambang" panose="02000500000000020004" pitchFamily="2" charset="0"/>
                <a:cs typeface="Khmer OS Battambang" panose="02000500000000020004" pitchFamily="2" charset="0"/>
              </a:defRPr>
            </a:lvl2pPr>
            <a:lvl3pPr>
              <a:lnSpc>
                <a:spcPct val="120000"/>
              </a:lnSpc>
              <a:spcAft>
                <a:spcPts val="600"/>
              </a:spcAft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3pPr>
            <a:lvl4pPr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4pPr>
            <a:lvl5pPr>
              <a:defRPr sz="2000"/>
            </a:lvl5pPr>
          </a:lstStyle>
          <a:p>
            <a:pPr lvl="0"/>
            <a:r>
              <a:rPr lang="km-KH" dirty="0"/>
              <a:t>កថាខណ្ឌទី១</a:t>
            </a:r>
            <a:endParaRPr lang="en-US" dirty="0"/>
          </a:p>
          <a:p>
            <a:pPr lvl="1"/>
            <a:r>
              <a:rPr lang="km-KH" dirty="0"/>
              <a:t>កថាខណ្ឌទី២</a:t>
            </a:r>
            <a:endParaRPr lang="en-US" dirty="0"/>
          </a:p>
          <a:p>
            <a:pPr lvl="2"/>
            <a:r>
              <a:rPr lang="km-KH" dirty="0"/>
              <a:t>កថាខណ្ឌទី៣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958356"/>
            <a:ext cx="3028405" cy="66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125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4629150" y="1449153"/>
            <a:ext cx="3886200" cy="441824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628650" y="1449152"/>
            <a:ext cx="3886200" cy="44182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8650" y="1473200"/>
            <a:ext cx="3886200" cy="4394199"/>
          </a:xfrm>
        </p:spPr>
        <p:txBody>
          <a:bodyPr lIns="91440" tIns="182880">
            <a:normAutofit/>
          </a:bodyPr>
          <a:lstStyle>
            <a:lvl1pPr>
              <a:lnSpc>
                <a:spcPct val="120000"/>
              </a:lnSpc>
              <a:spcAft>
                <a:spcPts val="600"/>
              </a:spcAft>
              <a:defRPr sz="2800"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>
              <a:lnSpc>
                <a:spcPct val="120000"/>
              </a:lnSpc>
              <a:spcAft>
                <a:spcPts val="600"/>
              </a:spcAft>
              <a:defRPr sz="2400">
                <a:latin typeface="Khmer OS Battambang" panose="02000500000000020004" pitchFamily="2" charset="0"/>
                <a:cs typeface="Khmer OS Battambang" panose="02000500000000020004" pitchFamily="2" charset="0"/>
              </a:defRPr>
            </a:lvl2pPr>
            <a:lvl3pPr>
              <a:lnSpc>
                <a:spcPct val="120000"/>
              </a:lnSpc>
              <a:spcAft>
                <a:spcPts val="600"/>
              </a:spcAft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3pPr>
            <a:lvl4pPr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4pPr>
            <a:lvl5pPr>
              <a:defRPr sz="2000"/>
            </a:lvl5pPr>
          </a:lstStyle>
          <a:p>
            <a:pPr lvl="0"/>
            <a:r>
              <a:rPr lang="km-KH" dirty="0"/>
              <a:t>កថាខណ្ឌទី១</a:t>
            </a:r>
            <a:endParaRPr lang="en-US" dirty="0"/>
          </a:p>
          <a:p>
            <a:pPr lvl="1"/>
            <a:r>
              <a:rPr lang="km-KH" dirty="0"/>
              <a:t>កថាខណ្ឌទី២</a:t>
            </a:r>
            <a:endParaRPr lang="en-US" dirty="0"/>
          </a:p>
          <a:p>
            <a:pPr lvl="2"/>
            <a:r>
              <a:rPr lang="km-KH" dirty="0"/>
              <a:t>កថាខណ្ឌទី៣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29150" y="1449152"/>
            <a:ext cx="3886200" cy="4394199"/>
          </a:xfrm>
        </p:spPr>
        <p:txBody>
          <a:bodyPr lIns="91440" tIns="182880">
            <a:normAutofit/>
          </a:bodyPr>
          <a:lstStyle>
            <a:lvl1pPr>
              <a:lnSpc>
                <a:spcPct val="120000"/>
              </a:lnSpc>
              <a:spcAft>
                <a:spcPts val="600"/>
              </a:spcAft>
              <a:defRPr sz="2800"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>
              <a:lnSpc>
                <a:spcPct val="120000"/>
              </a:lnSpc>
              <a:spcAft>
                <a:spcPts val="600"/>
              </a:spcAft>
              <a:defRPr sz="2400">
                <a:latin typeface="Khmer OS Battambang" panose="02000500000000020004" pitchFamily="2" charset="0"/>
                <a:cs typeface="Khmer OS Battambang" panose="02000500000000020004" pitchFamily="2" charset="0"/>
              </a:defRPr>
            </a:lvl2pPr>
            <a:lvl3pPr>
              <a:lnSpc>
                <a:spcPct val="120000"/>
              </a:lnSpc>
              <a:spcAft>
                <a:spcPts val="600"/>
              </a:spcAft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3pPr>
            <a:lvl4pPr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4pPr>
            <a:lvl5pPr>
              <a:defRPr sz="2000"/>
            </a:lvl5pPr>
          </a:lstStyle>
          <a:p>
            <a:pPr lvl="0"/>
            <a:r>
              <a:rPr lang="km-KH" dirty="0"/>
              <a:t>កថាខណ្ឌទី១</a:t>
            </a:r>
            <a:endParaRPr lang="en-US" dirty="0"/>
          </a:p>
          <a:p>
            <a:pPr lvl="1"/>
            <a:r>
              <a:rPr lang="km-KH" dirty="0"/>
              <a:t>កថាខណ្ឌទី២</a:t>
            </a:r>
            <a:endParaRPr lang="en-US" dirty="0"/>
          </a:p>
          <a:p>
            <a:pPr lvl="2"/>
            <a:r>
              <a:rPr lang="km-KH" dirty="0"/>
              <a:t>កថាខណ្ឌទី៣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905544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>
            <a:normAutofit/>
          </a:bodyPr>
          <a:lstStyle>
            <a:lvl1pPr>
              <a:defRPr sz="3600" b="0" i="0">
                <a:latin typeface="Khmer OS Koulen" panose="02000500000000000000" pitchFamily="2" charset="0"/>
                <a:cs typeface="Khmer OS Koulen" panose="02000500000000000000" pitchFamily="2" charset="0"/>
              </a:defRPr>
            </a:lvl1pPr>
          </a:lstStyle>
          <a:p>
            <a:r>
              <a:rPr lang="km-KH" dirty="0">
                <a:latin typeface="+mj-lt"/>
              </a:rPr>
              <a:t>ចំណងជើង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958356"/>
            <a:ext cx="3028405" cy="66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091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4630341" y="1464733"/>
            <a:ext cx="3886200" cy="4402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28650" y="1464733"/>
            <a:ext cx="3869532" cy="4402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9842" y="1611085"/>
            <a:ext cx="3868340" cy="893989"/>
          </a:xfrm>
        </p:spPr>
        <p:txBody>
          <a:bodyPr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AEC7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m-KH" dirty="0"/>
              <a:t>ចំណងជើងរងទី១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idx="11" hasCustomPrompt="1"/>
          </p:nvPr>
        </p:nvSpPr>
        <p:spPr>
          <a:xfrm>
            <a:off x="628650" y="2505074"/>
            <a:ext cx="3869532" cy="3362325"/>
          </a:xfrm>
        </p:spPr>
        <p:txBody>
          <a:bodyPr lIns="91440" tIns="182880">
            <a:normAutofit/>
          </a:bodyPr>
          <a:lstStyle>
            <a:lvl1pPr>
              <a:lnSpc>
                <a:spcPct val="120000"/>
              </a:lnSpc>
              <a:spcAft>
                <a:spcPts val="600"/>
              </a:spcAft>
              <a:defRPr sz="2800"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>
              <a:lnSpc>
                <a:spcPct val="120000"/>
              </a:lnSpc>
              <a:spcAft>
                <a:spcPts val="600"/>
              </a:spcAft>
              <a:defRPr sz="2400">
                <a:latin typeface="Khmer OS Battambang" panose="02000500000000020004" pitchFamily="2" charset="0"/>
                <a:cs typeface="Khmer OS Battambang" panose="02000500000000020004" pitchFamily="2" charset="0"/>
              </a:defRPr>
            </a:lvl2pPr>
            <a:lvl3pPr>
              <a:lnSpc>
                <a:spcPct val="120000"/>
              </a:lnSpc>
              <a:spcAft>
                <a:spcPts val="600"/>
              </a:spcAft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3pPr>
            <a:lvl4pPr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4pPr>
            <a:lvl5pPr>
              <a:defRPr sz="2000"/>
            </a:lvl5pPr>
          </a:lstStyle>
          <a:p>
            <a:pPr lvl="0"/>
            <a:r>
              <a:rPr lang="km-KH" dirty="0"/>
              <a:t>កថាខណ្ឌទី១</a:t>
            </a:r>
            <a:endParaRPr lang="en-US" dirty="0"/>
          </a:p>
          <a:p>
            <a:pPr lvl="1"/>
            <a:r>
              <a:rPr lang="km-KH" dirty="0"/>
              <a:t>កថាខណ្ឌទី២</a:t>
            </a:r>
            <a:endParaRPr lang="en-US" dirty="0"/>
          </a:p>
          <a:p>
            <a:pPr lvl="2"/>
            <a:r>
              <a:rPr lang="km-KH" dirty="0"/>
              <a:t>កថាខណ្ឌទី៣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2" hasCustomPrompt="1"/>
          </p:nvPr>
        </p:nvSpPr>
        <p:spPr>
          <a:xfrm>
            <a:off x="4639271" y="2505074"/>
            <a:ext cx="3886200" cy="3362325"/>
          </a:xfrm>
        </p:spPr>
        <p:txBody>
          <a:bodyPr lIns="91440" tIns="182880">
            <a:normAutofit/>
          </a:bodyPr>
          <a:lstStyle>
            <a:lvl1pPr>
              <a:lnSpc>
                <a:spcPct val="120000"/>
              </a:lnSpc>
              <a:spcAft>
                <a:spcPts val="600"/>
              </a:spcAft>
              <a:defRPr sz="2800"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>
              <a:lnSpc>
                <a:spcPct val="120000"/>
              </a:lnSpc>
              <a:spcAft>
                <a:spcPts val="600"/>
              </a:spcAft>
              <a:defRPr sz="2400">
                <a:latin typeface="Khmer OS Battambang" panose="02000500000000020004" pitchFamily="2" charset="0"/>
                <a:cs typeface="Khmer OS Battambang" panose="02000500000000020004" pitchFamily="2" charset="0"/>
              </a:defRPr>
            </a:lvl2pPr>
            <a:lvl3pPr>
              <a:lnSpc>
                <a:spcPct val="120000"/>
              </a:lnSpc>
              <a:spcAft>
                <a:spcPts val="600"/>
              </a:spcAft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3pPr>
            <a:lvl4pPr>
              <a:defRPr sz="2000">
                <a:latin typeface="Khmer OS Battambang" panose="02000500000000020004" pitchFamily="2" charset="0"/>
                <a:cs typeface="Khmer OS Battambang" panose="02000500000000020004" pitchFamily="2" charset="0"/>
              </a:defRPr>
            </a:lvl4pPr>
            <a:lvl5pPr>
              <a:defRPr sz="2000"/>
            </a:lvl5pPr>
          </a:lstStyle>
          <a:p>
            <a:pPr lvl="0"/>
            <a:r>
              <a:rPr lang="km-KH" dirty="0"/>
              <a:t>កថាខណ្ឌទី១</a:t>
            </a:r>
            <a:endParaRPr lang="en-US" dirty="0"/>
          </a:p>
          <a:p>
            <a:pPr lvl="1"/>
            <a:r>
              <a:rPr lang="km-KH" dirty="0"/>
              <a:t>កថាខណ្ឌទី២</a:t>
            </a:r>
            <a:endParaRPr lang="en-US" dirty="0"/>
          </a:p>
          <a:p>
            <a:pPr lvl="2"/>
            <a:r>
              <a:rPr lang="km-KH" dirty="0"/>
              <a:t>កថាខណ្ឌទី៣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4657131" y="1611085"/>
            <a:ext cx="3868340" cy="893989"/>
          </a:xfrm>
        </p:spPr>
        <p:txBody>
          <a:bodyPr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="0">
                <a:solidFill>
                  <a:srgbClr val="00AEC7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m-KH" dirty="0"/>
              <a:t>ចំណងជើងរងទី២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905544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>
            <a:normAutofit/>
          </a:bodyPr>
          <a:lstStyle>
            <a:lvl1pPr>
              <a:defRPr sz="3600" b="0" i="0">
                <a:latin typeface="Khmer OS Koulen" panose="02000500000000000000" pitchFamily="2" charset="0"/>
                <a:cs typeface="Khmer OS Koulen" panose="02000500000000000000" pitchFamily="2" charset="0"/>
              </a:defRPr>
            </a:lvl1pPr>
          </a:lstStyle>
          <a:p>
            <a:r>
              <a:rPr lang="km-KH" dirty="0">
                <a:latin typeface="+mj-lt"/>
              </a:rPr>
              <a:t>ចំណងជើង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958356"/>
            <a:ext cx="3028405" cy="66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314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905544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>
            <a:normAutofit/>
          </a:bodyPr>
          <a:lstStyle>
            <a:lvl1pPr>
              <a:defRPr sz="3600" b="0" i="0">
                <a:latin typeface="Khmer OS Koulen" panose="02000500000000000000" pitchFamily="2" charset="0"/>
                <a:cs typeface="Khmer OS Koulen" panose="02000500000000000000" pitchFamily="2" charset="0"/>
              </a:defRPr>
            </a:lvl1pPr>
          </a:lstStyle>
          <a:p>
            <a:r>
              <a:rPr lang="km-KH" dirty="0">
                <a:latin typeface="+mj-lt"/>
              </a:rPr>
              <a:t>ចំណងជើង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958356"/>
            <a:ext cx="3028405" cy="66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6959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628650" y="1439333"/>
            <a:ext cx="2950369" cy="4429655"/>
          </a:xfrm>
          <a:prstGeom prst="rect">
            <a:avLst/>
          </a:prstGeom>
          <a:solidFill>
            <a:srgbClr val="00AE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439333"/>
            <a:ext cx="2949178" cy="4429655"/>
          </a:xfrm>
          <a:ln w="57150">
            <a:noFill/>
          </a:ln>
        </p:spPr>
        <p:txBody>
          <a:bodyPr lIns="182880" tIns="182880" rIns="182880">
            <a:norm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Khmer OS Koulen" panose="02000500000000000000" pitchFamily="2" charset="0"/>
                <a:cs typeface="Khmer OS Koulen" panose="02000500000000000000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m-KH" dirty="0"/>
              <a:t>ឃ្លាសំខាន់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 hasCustomPrompt="1"/>
          </p:nvPr>
        </p:nvSpPr>
        <p:spPr>
          <a:xfrm>
            <a:off x="3937000" y="1439863"/>
            <a:ext cx="4554538" cy="4429125"/>
          </a:xfrm>
        </p:spPr>
        <p:txBody>
          <a:bodyPr/>
          <a:lstStyle/>
          <a:p>
            <a:pPr lvl="0"/>
            <a:r>
              <a:rPr lang="km-KH" dirty="0"/>
              <a:t>កថាខណ្ឌទី១</a:t>
            </a:r>
            <a:endParaRPr lang="en-US" dirty="0"/>
          </a:p>
          <a:p>
            <a:pPr lvl="1"/>
            <a:r>
              <a:rPr lang="km-KH" dirty="0"/>
              <a:t>កថាខណ្ឌទី២</a:t>
            </a:r>
            <a:endParaRPr lang="en-US" dirty="0"/>
          </a:p>
          <a:p>
            <a:pPr lvl="2"/>
            <a:r>
              <a:rPr lang="km-KH" dirty="0"/>
              <a:t>កថាខណ្ឌទី៣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365126"/>
            <a:ext cx="1905544" cy="932451"/>
          </a:xfrm>
          <a:ln w="63500" cap="sq" cmpd="sng">
            <a:gradFill flip="none" rotWithShape="1">
              <a:gsLst>
                <a:gs pos="5000">
                  <a:schemeClr val="bg1">
                    <a:alpha val="0"/>
                  </a:schemeClr>
                </a:gs>
                <a:gs pos="4000">
                  <a:srgbClr val="00AEC7"/>
                </a:gs>
              </a:gsLst>
              <a:lin ang="5400000" scaled="0"/>
              <a:tileRect/>
            </a:gradFill>
            <a:miter lim="800000"/>
          </a:ln>
        </p:spPr>
        <p:txBody>
          <a:bodyPr lIns="0" rIns="0">
            <a:normAutofit/>
          </a:bodyPr>
          <a:lstStyle>
            <a:lvl1pPr>
              <a:defRPr sz="3600" b="0" i="0">
                <a:latin typeface="Khmer OS Koulen" panose="02000500000000000000" pitchFamily="2" charset="0"/>
                <a:cs typeface="Khmer OS Koulen" panose="02000500000000000000" pitchFamily="2" charset="0"/>
              </a:defRPr>
            </a:lvl1pPr>
          </a:lstStyle>
          <a:p>
            <a:r>
              <a:rPr lang="km-KH" dirty="0">
                <a:latin typeface="+mj-lt"/>
              </a:rPr>
              <a:t>ចំណងជើង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958356"/>
            <a:ext cx="3028405" cy="66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425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 userDrawn="1"/>
        </p:nvGrpSpPr>
        <p:grpSpPr>
          <a:xfrm>
            <a:off x="484280" y="462008"/>
            <a:ext cx="8011662" cy="3529730"/>
            <a:chOff x="484280" y="462008"/>
            <a:chExt cx="8011662" cy="3529730"/>
          </a:xfrm>
        </p:grpSpPr>
        <p:cxnSp>
          <p:nvCxnSpPr>
            <p:cNvPr id="34" name="Straight Connector 33"/>
            <p:cNvCxnSpPr/>
            <p:nvPr userDrawn="1"/>
          </p:nvCxnSpPr>
          <p:spPr>
            <a:xfrm>
              <a:off x="484280" y="670626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 userDrawn="1"/>
          </p:nvCxnSpPr>
          <p:spPr>
            <a:xfrm>
              <a:off x="494943" y="2259022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1" name="Title 1"/>
            <p:cNvSpPr txBox="1">
              <a:spLocks/>
            </p:cNvSpPr>
            <p:nvPr userDrawn="1"/>
          </p:nvSpPr>
          <p:spPr>
            <a:xfrm>
              <a:off x="3213761" y="462008"/>
              <a:ext cx="2483597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km-KH" sz="20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ក្រសួង</a:t>
              </a:r>
              <a:r>
                <a:rPr lang="km-KH" sz="2000" baseline="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 និង ស្ថាប័នរដ្ឋ</a:t>
              </a:r>
              <a:endParaRPr lang="en-US" sz="2000" dirty="0"/>
            </a:p>
          </p:txBody>
        </p:sp>
        <p:sp>
          <p:nvSpPr>
            <p:cNvPr id="44" name="Title 1"/>
            <p:cNvSpPr txBox="1">
              <a:spLocks/>
            </p:cNvSpPr>
            <p:nvPr userDrawn="1"/>
          </p:nvSpPr>
          <p:spPr>
            <a:xfrm>
              <a:off x="3304442" y="2073357"/>
              <a:ext cx="2302237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km-KH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ដៃគូបណ្តាញ</a:t>
              </a:r>
              <a:r>
                <a:rPr lang="en-US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 REACT</a:t>
              </a:r>
            </a:p>
          </p:txBody>
        </p:sp>
        <p:pic>
          <p:nvPicPr>
            <p:cNvPr id="48" name="Picture 47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6153" y="1075595"/>
              <a:ext cx="789084" cy="78908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492" y="1051386"/>
              <a:ext cx="845993" cy="747038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6680" y="1080019"/>
              <a:ext cx="1001058" cy="75079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0865" y="941447"/>
              <a:ext cx="958866" cy="958866"/>
            </a:xfrm>
            <a:prstGeom prst="rect">
              <a:avLst/>
            </a:prstGeom>
          </p:spPr>
        </p:pic>
        <p:pic>
          <p:nvPicPr>
            <p:cNvPr id="52" name="Picture 51"/>
            <p:cNvPicPr/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58080" y="1055138"/>
              <a:ext cx="809540" cy="8095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" name="Picture 52"/>
            <p:cNvPicPr>
              <a:picLocks noChangeAspect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431" y="1063359"/>
              <a:ext cx="785510" cy="801320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13848" y="929405"/>
              <a:ext cx="992831" cy="99283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 userDrawn="1"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0291" y="977941"/>
              <a:ext cx="632225" cy="852871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 userDrawn="1"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5280" y="2639695"/>
              <a:ext cx="732199" cy="761041"/>
            </a:xfrm>
            <a:prstGeom prst="rect">
              <a:avLst/>
            </a:prstGeom>
          </p:spPr>
        </p:pic>
        <p:cxnSp>
          <p:nvCxnSpPr>
            <p:cNvPr id="24" name="Straight Connector 23"/>
            <p:cNvCxnSpPr/>
            <p:nvPr userDrawn="1"/>
          </p:nvCxnSpPr>
          <p:spPr>
            <a:xfrm>
              <a:off x="494943" y="3763596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Title 1"/>
            <p:cNvSpPr txBox="1">
              <a:spLocks/>
            </p:cNvSpPr>
            <p:nvPr userDrawn="1"/>
          </p:nvSpPr>
          <p:spPr>
            <a:xfrm>
              <a:off x="3304442" y="3577931"/>
              <a:ext cx="2302237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km-KH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សមាជិក</a:t>
              </a:r>
              <a:endParaRPr lang="en-US" dirty="0"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" t="31336" r="1555" b="47921"/>
          <a:stretch/>
        </p:blipFill>
        <p:spPr>
          <a:xfrm>
            <a:off x="0" y="3971108"/>
            <a:ext cx="9150531" cy="2745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26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 userDrawn="1"/>
        </p:nvGrpSpPr>
        <p:grpSpPr>
          <a:xfrm>
            <a:off x="467120" y="200745"/>
            <a:ext cx="8243119" cy="6011554"/>
            <a:chOff x="467120" y="200745"/>
            <a:chExt cx="8243119" cy="6011554"/>
          </a:xfrm>
        </p:grpSpPr>
        <p:cxnSp>
          <p:nvCxnSpPr>
            <p:cNvPr id="34" name="Straight Connector 33"/>
            <p:cNvCxnSpPr/>
            <p:nvPr userDrawn="1"/>
          </p:nvCxnSpPr>
          <p:spPr>
            <a:xfrm>
              <a:off x="484280" y="409363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1" name="Title 1"/>
            <p:cNvSpPr txBox="1">
              <a:spLocks/>
            </p:cNvSpPr>
            <p:nvPr userDrawn="1"/>
          </p:nvSpPr>
          <p:spPr>
            <a:xfrm>
              <a:off x="3775167" y="200745"/>
              <a:ext cx="1319348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km-KH" sz="2000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សមាជិក</a:t>
              </a:r>
              <a:endParaRPr lang="en-US" sz="2000" dirty="0"/>
            </a:p>
          </p:txBody>
        </p:sp>
        <p:cxnSp>
          <p:nvCxnSpPr>
            <p:cNvPr id="56" name="Straight Connector 55"/>
            <p:cNvCxnSpPr/>
            <p:nvPr userDrawn="1"/>
          </p:nvCxnSpPr>
          <p:spPr>
            <a:xfrm>
              <a:off x="467120" y="5016308"/>
              <a:ext cx="800099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7" name="Title 1"/>
            <p:cNvSpPr txBox="1">
              <a:spLocks/>
            </p:cNvSpPr>
            <p:nvPr userDrawn="1"/>
          </p:nvSpPr>
          <p:spPr>
            <a:xfrm>
              <a:off x="3702792" y="4857060"/>
              <a:ext cx="1448645" cy="413807"/>
            </a:xfrm>
            <a:prstGeom prst="rect">
              <a:avLst/>
            </a:prstGeom>
            <a:solidFill>
              <a:schemeClr val="bg1"/>
            </a:solidFill>
            <a:ln w="63500" cap="sq" cmpd="sng">
              <a:noFill/>
              <a:miter lim="800000"/>
            </a:ln>
          </p:spPr>
          <p:txBody>
            <a:bodyPr vert="horz" lIns="0" tIns="45720" rIns="0" bIns="45720" rtlCol="0" anchor="ctr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000" b="0" i="0" kern="1200">
                  <a:solidFill>
                    <a:srgbClr val="343741"/>
                  </a:solidFill>
                  <a:latin typeface="+mj-lt"/>
                  <a:ea typeface="+mj-ea"/>
                  <a:cs typeface="Calibri Light" panose="020F0302020204030204" pitchFamily="34" charset="0"/>
                </a:defRPr>
              </a:lvl1pPr>
            </a:lstStyle>
            <a:p>
              <a:r>
                <a:rPr lang="km-KH" dirty="0">
                  <a:latin typeface="Khmer OS Battambang" panose="02000500000000020004" pitchFamily="2" charset="0"/>
                  <a:cs typeface="Khmer OS Battambang" panose="02000500000000020004" pitchFamily="2" charset="0"/>
                </a:rPr>
                <a:t>ម្ចាស់ជំនួយ</a:t>
              </a:r>
              <a:endParaRPr lang="en-US" dirty="0">
                <a:latin typeface="Khmer OS Battambang" panose="02000500000000020004" pitchFamily="2" charset="0"/>
                <a:cs typeface="Khmer OS Battambang" panose="02000500000000020004" pitchFamily="2" charset="0"/>
              </a:endParaRPr>
            </a:p>
          </p:txBody>
        </p:sp>
        <p:pic>
          <p:nvPicPr>
            <p:cNvPr id="59" name="Picture 58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62343" y="5401570"/>
              <a:ext cx="2084140" cy="81072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8224" y="5435764"/>
              <a:ext cx="1320638" cy="776535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87231" y="5500197"/>
              <a:ext cx="1723008" cy="590894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 userDrawn="1"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7818" y="5413300"/>
              <a:ext cx="1779105" cy="79899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280" y="5532052"/>
              <a:ext cx="694779" cy="644372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" t="51469" r="1485" b="18484"/>
          <a:stretch/>
        </p:blipFill>
        <p:spPr>
          <a:xfrm>
            <a:off x="6531" y="614552"/>
            <a:ext cx="9137470" cy="397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042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324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First level paragraph</a:t>
            </a:r>
          </a:p>
          <a:p>
            <a:pPr lvl="1"/>
            <a:r>
              <a:rPr lang="en-US" dirty="0"/>
              <a:t>Second level paragraph</a:t>
            </a:r>
          </a:p>
          <a:p>
            <a:pPr lvl="2"/>
            <a:r>
              <a:rPr lang="en-US" dirty="0"/>
              <a:t>Third level paragraph</a:t>
            </a:r>
          </a:p>
          <a:p>
            <a:pPr lvl="3"/>
            <a:r>
              <a:rPr lang="en-US" dirty="0"/>
              <a:t>Fourth level paragraph</a:t>
            </a:r>
          </a:p>
        </p:txBody>
      </p:sp>
    </p:spTree>
    <p:extLst>
      <p:ext uri="{BB962C8B-B14F-4D97-AF65-F5344CB8AC3E}">
        <p14:creationId xmlns:p14="http://schemas.microsoft.com/office/powerpoint/2010/main" val="1561676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3" r:id="rId3"/>
    <p:sldLayoutId id="2147483662" r:id="rId4"/>
    <p:sldLayoutId id="2147483664" r:id="rId5"/>
    <p:sldLayoutId id="2147483665" r:id="rId6"/>
    <p:sldLayoutId id="2147483666" r:id="rId7"/>
    <p:sldLayoutId id="2147483669" r:id="rId8"/>
    <p:sldLayoutId id="2147483685" r:id="rId9"/>
    <p:sldLayoutId id="2147483686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7575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rgbClr val="00AEC7"/>
        </a:buClr>
        <a:buFont typeface="Arial" panose="020B0604020202020204" pitchFamily="34" charset="0"/>
        <a:buChar char="•"/>
        <a:defRPr sz="3200" kern="1200">
          <a:solidFill>
            <a:srgbClr val="57575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AEC7"/>
        </a:buClr>
        <a:buFont typeface="Arial" panose="020B0604020202020204" pitchFamily="34" charset="0"/>
        <a:buChar char="•"/>
        <a:defRPr sz="2800" kern="1200">
          <a:solidFill>
            <a:srgbClr val="57575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AEC7"/>
        </a:buClr>
        <a:buFont typeface="Arial" panose="020B0604020202020204" pitchFamily="34" charset="0"/>
        <a:buChar char="•"/>
        <a:defRPr sz="2400" kern="1200">
          <a:solidFill>
            <a:srgbClr val="57575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Clr>
          <a:srgbClr val="00AEC7"/>
        </a:buClr>
        <a:buFont typeface="Arial" panose="020B0604020202020204" pitchFamily="34" charset="0"/>
        <a:buChar char="•"/>
        <a:defRPr sz="2000" kern="1200">
          <a:solidFill>
            <a:srgbClr val="57575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AEC7"/>
        </a:buClr>
        <a:buFont typeface="Arial" panose="020B0604020202020204" pitchFamily="34" charset="0"/>
        <a:buChar char="•"/>
        <a:defRPr sz="2000" kern="1200">
          <a:solidFill>
            <a:srgbClr val="34374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324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m-KH" dirty="0">
                <a:latin typeface="+mj-lt"/>
              </a:rPr>
              <a:t>ចំណងជើង</a:t>
            </a:r>
            <a:endParaRPr lang="en-US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m-KH" dirty="0"/>
              <a:t>កថាខណ្ឌទី១</a:t>
            </a:r>
            <a:endParaRPr lang="en-US" dirty="0"/>
          </a:p>
          <a:p>
            <a:pPr lvl="1"/>
            <a:r>
              <a:rPr lang="km-KH" dirty="0"/>
              <a:t>កថាខណ្ឌទី២</a:t>
            </a:r>
            <a:endParaRPr lang="en-US" dirty="0"/>
          </a:p>
          <a:p>
            <a:pPr lvl="2"/>
            <a:r>
              <a:rPr lang="km-KH" dirty="0"/>
              <a:t>កថាខណ្ឌទី៣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450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7" r:id="rId9"/>
    <p:sldLayoutId id="214748368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575756"/>
          </a:solidFill>
          <a:latin typeface="Khmer OS Koulen" panose="02000500000000000000" pitchFamily="2" charset="0"/>
          <a:ea typeface="+mj-ea"/>
          <a:cs typeface="Khmer OS Koulen" panose="02000500000000000000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rgbClr val="00AEC7"/>
        </a:buClr>
        <a:buFont typeface="Arial" panose="020B0604020202020204" pitchFamily="34" charset="0"/>
        <a:buChar char="•"/>
        <a:defRPr sz="2800" kern="1200">
          <a:solidFill>
            <a:srgbClr val="575756"/>
          </a:solidFill>
          <a:latin typeface="Khmer OS Battambang" panose="02000500000000020004" pitchFamily="2" charset="0"/>
          <a:ea typeface="+mn-ea"/>
          <a:cs typeface="Khmer OS Battambang" panose="02000500000000020004" pitchFamily="2" charset="0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rgbClr val="00AEC7"/>
        </a:buClr>
        <a:buFont typeface="Arial" panose="020B0604020202020204" pitchFamily="34" charset="0"/>
        <a:buChar char="•"/>
        <a:defRPr sz="2400" kern="1200">
          <a:solidFill>
            <a:srgbClr val="575756"/>
          </a:solidFill>
          <a:latin typeface="Khmer OS Battambang" panose="02000500000000020004" pitchFamily="2" charset="0"/>
          <a:ea typeface="+mn-ea"/>
          <a:cs typeface="Khmer OS Battambang" panose="02000500000000020004" pitchFamily="2" charset="0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rgbClr val="00AEC7"/>
        </a:buClr>
        <a:buFont typeface="Arial" panose="020B0604020202020204" pitchFamily="34" charset="0"/>
        <a:buChar char="•"/>
        <a:defRPr sz="2000" kern="1200">
          <a:solidFill>
            <a:srgbClr val="575756"/>
          </a:solidFill>
          <a:latin typeface="Khmer OS Battambang" panose="02000500000000020004" pitchFamily="2" charset="0"/>
          <a:ea typeface="+mn-ea"/>
          <a:cs typeface="Khmer OS Battambang" panose="02000500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55884" y="5643309"/>
            <a:ext cx="7488116" cy="1214691"/>
            <a:chOff x="1655884" y="5643309"/>
            <a:chExt cx="7488116" cy="1214691"/>
          </a:xfrm>
        </p:grpSpPr>
        <p:sp>
          <p:nvSpPr>
            <p:cNvPr id="3" name="Rectangle 2"/>
            <p:cNvSpPr/>
            <p:nvPr/>
          </p:nvSpPr>
          <p:spPr>
            <a:xfrm>
              <a:off x="1655884" y="5643309"/>
              <a:ext cx="7488116" cy="121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9850" y="5884456"/>
              <a:ext cx="704553" cy="65343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70118" y="5884455"/>
              <a:ext cx="1226988" cy="65343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1072" y="6043168"/>
              <a:ext cx="1633044" cy="336011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9784" y="5924786"/>
              <a:ext cx="1693553" cy="58079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0794" y="5788099"/>
              <a:ext cx="2014825" cy="807945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1655882" y="4137347"/>
            <a:ext cx="7488117" cy="1530883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/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856759" y="5147043"/>
            <a:ext cx="6992984" cy="51714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AEC7"/>
              </a:buClr>
              <a:buFont typeface="Arial" panose="020B0604020202020204" pitchFamily="34" charset="0"/>
              <a:buNone/>
              <a:defRPr sz="3200" kern="1200">
                <a:solidFill>
                  <a:srgbClr val="343741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None/>
              <a:defRPr sz="2000" kern="1200">
                <a:solidFill>
                  <a:srgbClr val="34374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None/>
              <a:defRPr sz="1800" kern="1200">
                <a:solidFill>
                  <a:srgbClr val="34374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None/>
              <a:defRPr sz="1600" kern="1200">
                <a:solidFill>
                  <a:srgbClr val="34374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None/>
              <a:defRPr sz="1600" kern="1200">
                <a:solidFill>
                  <a:srgbClr val="34374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575756"/>
                </a:solidFill>
              </a:rPr>
              <a:t>Case Management and M&amp;E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856758" y="4246872"/>
            <a:ext cx="6992985" cy="90017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rgbClr val="34374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575756"/>
                </a:solidFill>
              </a:rPr>
              <a:t>OSCaR	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65CDB1-B929-427C-9CA0-77334A82262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890" y="1297081"/>
            <a:ext cx="5286103" cy="1719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74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/>
              <a:t>2015-2019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From Children in Families - </a:t>
            </a:r>
          </a:p>
          <a:p>
            <a:r>
              <a:rPr lang="en-US" dirty="0"/>
              <a:t>to FCF|REACT -  </a:t>
            </a:r>
          </a:p>
          <a:p>
            <a:r>
              <a:rPr lang="en-US" dirty="0"/>
              <a:t>to the wider sector…</a:t>
            </a:r>
          </a:p>
        </p:txBody>
      </p:sp>
    </p:spTree>
    <p:extLst>
      <p:ext uri="{BB962C8B-B14F-4D97-AF65-F5344CB8AC3E}">
        <p14:creationId xmlns:p14="http://schemas.microsoft.com/office/powerpoint/2010/main" val="100685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8649" y="365126"/>
            <a:ext cx="3272791" cy="932451"/>
          </a:xfrm>
        </p:spPr>
        <p:txBody>
          <a:bodyPr>
            <a:normAutofit/>
          </a:bodyPr>
          <a:lstStyle/>
          <a:p>
            <a:r>
              <a:rPr lang="en-US" dirty="0"/>
              <a:t>Problem(s)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9D47996D-EA12-41D5-8096-BBFA0F4876C3}"/>
              </a:ext>
            </a:extLst>
          </p:cNvPr>
          <p:cNvSpPr txBox="1">
            <a:spLocks/>
          </p:cNvSpPr>
          <p:nvPr/>
        </p:nvSpPr>
        <p:spPr>
          <a:xfrm>
            <a:off x="628650" y="1388533"/>
            <a:ext cx="7886700" cy="447886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rgbClr val="00AEC7"/>
              </a:buClr>
              <a:buFont typeface="Arial" panose="020B0604020202020204" pitchFamily="34" charset="0"/>
              <a:buChar char="•"/>
              <a:defRPr sz="3200" kern="1200">
                <a:solidFill>
                  <a:srgbClr val="57575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Char char="•"/>
              <a:defRPr sz="2800" kern="1200">
                <a:solidFill>
                  <a:srgbClr val="57575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Char char="•"/>
              <a:defRPr sz="2400" kern="1200">
                <a:solidFill>
                  <a:srgbClr val="57575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Char char="•"/>
              <a:defRPr sz="2000" kern="1200">
                <a:solidFill>
                  <a:srgbClr val="57575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C7"/>
              </a:buClr>
              <a:buFont typeface="Arial" panose="020B0604020202020204" pitchFamily="34" charset="0"/>
              <a:buChar char="•"/>
              <a:defRPr sz="2000" kern="1200">
                <a:solidFill>
                  <a:srgbClr val="34374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Initially CIF’s problems, 						but pretty general too.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Limited number of trained social workers in the workforce.</a:t>
            </a:r>
          </a:p>
          <a:p>
            <a:r>
              <a:rPr lang="en-US" dirty="0"/>
              <a:t>Very few commonly used frameworks or tools.</a:t>
            </a:r>
          </a:p>
          <a:p>
            <a:r>
              <a:rPr lang="en-US" dirty="0"/>
              <a:t>Almost nothing in Khmer.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D89B21-F7D7-42F6-8ECC-9BECAA8387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8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Objectives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Provide a high quality case-management toolset</a:t>
            </a:r>
          </a:p>
          <a:p>
            <a:r>
              <a:rPr lang="en-US" dirty="0"/>
              <a:t>Increase organizational access to practice and outcome data</a:t>
            </a:r>
          </a:p>
          <a:p>
            <a:r>
              <a:rPr lang="en-US" dirty="0"/>
              <a:t>Do that in English and Khmer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BCD029-1F4D-4CB3-83A0-565315C47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85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Objectives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Provide a high quality case-management toolset</a:t>
            </a:r>
          </a:p>
          <a:p>
            <a:r>
              <a:rPr lang="en-US" dirty="0"/>
              <a:t>Increase organizational access to practice and outcome data</a:t>
            </a:r>
          </a:p>
          <a:p>
            <a:r>
              <a:rPr lang="en-US" dirty="0"/>
              <a:t>Do that in English and Khmer</a:t>
            </a:r>
          </a:p>
          <a:p>
            <a:pPr marL="0" indent="0">
              <a:buNone/>
            </a:pPr>
            <a:r>
              <a:rPr lang="en-US" i="1" dirty="0"/>
              <a:t>AND</a:t>
            </a:r>
          </a:p>
          <a:p>
            <a:r>
              <a:rPr lang="en-US" dirty="0"/>
              <a:t>Make all that available and customizable to the wider social services community.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B40186-DD85-4001-B6C2-9EF2FDDA5B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94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OSCaR Structure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r>
              <a:rPr lang="en-US" dirty="0"/>
              <a:t>A core case-management focused toolset. </a:t>
            </a:r>
          </a:p>
          <a:p>
            <a:r>
              <a:rPr lang="en-US" dirty="0"/>
              <a:t>Supporting customizable form-sets, for accurately reflecting service delivery and programming needs at each </a:t>
            </a:r>
            <a:r>
              <a:rPr lang="en-US" dirty="0" err="1"/>
              <a:t>organisation</a:t>
            </a:r>
            <a:r>
              <a:rPr lang="en-US" dirty="0"/>
              <a:t>.</a:t>
            </a:r>
          </a:p>
          <a:p>
            <a:r>
              <a:rPr lang="en-US" dirty="0"/>
              <a:t>A robust report-builder for interrogating the data prior to exporting it for further analysis.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F4F5C8-2AE2-4597-9D48-24D3C64DF9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OSCaR Structure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08A1DA-FE33-4887-B4AD-CE03C9D10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455" y="1297577"/>
            <a:ext cx="6521089" cy="48908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F89D8C8-F8EF-44C3-AB30-8656B1AD90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30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1411423"/>
          </a:xfrm>
        </p:spPr>
        <p:txBody>
          <a:bodyPr>
            <a:normAutofit/>
          </a:bodyPr>
          <a:lstStyle/>
          <a:p>
            <a:r>
              <a:rPr lang="en-US" dirty="0"/>
              <a:t>Setup and Customization Tools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89D8C8-F8EF-44C3-AB30-8656B1AD90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87557490-6710-445E-A543-F5F1DE118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228" y="1689463"/>
            <a:ext cx="8001544" cy="4177937"/>
          </a:xfrm>
        </p:spPr>
        <p:txBody>
          <a:bodyPr>
            <a:normAutofit/>
          </a:bodyPr>
          <a:lstStyle/>
          <a:p>
            <a:r>
              <a:rPr lang="en-US" dirty="0"/>
              <a:t>Form Builder.</a:t>
            </a:r>
          </a:p>
          <a:p>
            <a:r>
              <a:rPr lang="en-US" dirty="0"/>
              <a:t>Custom Program Stream builder.</a:t>
            </a:r>
          </a:p>
          <a:p>
            <a:r>
              <a:rPr lang="en-US" dirty="0"/>
              <a:t>Support from the OSCaR team in the setup phase.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67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Case Management Tools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89D8C8-F8EF-44C3-AB30-8656B1AD90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  <p:pic>
        <p:nvPicPr>
          <p:cNvPr id="1028" name="Picture 4" descr="https://lh3.googleusercontent.com/rjPmqvSVzWw0XJt3DdDjTYXFmysmFAQqTd-FdMpJgGAkqqmpl--uvlhz0Xif00VBUm0imuqk7zDvFyVEE4hp3gZq2UMfy50-cg1ePyQ7z8U6sWtGaCn_n0pKm7gvfwwWT4ffeKuth3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82"/>
          <a:stretch/>
        </p:blipFill>
        <p:spPr bwMode="auto">
          <a:xfrm>
            <a:off x="155575" y="1295611"/>
            <a:ext cx="8855075" cy="441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Case Management Tools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89D8C8-F8EF-44C3-AB30-8656B1AD90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87557490-6710-445E-A543-F5F1DE118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r>
              <a:rPr lang="en-US" dirty="0"/>
              <a:t>Integration of Case Plan goals, case notes, and task management.</a:t>
            </a:r>
          </a:p>
          <a:p>
            <a:r>
              <a:rPr lang="en-US" dirty="0"/>
              <a:t>Task notifications, timed for the worker’s role.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29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Case Management Tools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89D8C8-F8EF-44C3-AB30-8656B1AD90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87557490-6710-445E-A543-F5F1DE118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r>
              <a:rPr lang="en-US" dirty="0"/>
              <a:t>Supporting forms and “Custom Program Streams”</a:t>
            </a:r>
          </a:p>
          <a:p>
            <a:r>
              <a:rPr lang="en-US" dirty="0"/>
              <a:t>Customizable Assessments</a:t>
            </a:r>
          </a:p>
          <a:p>
            <a:r>
              <a:rPr lang="en-US" dirty="0"/>
              <a:t>Allows for accurate monitoring of numbers of supported beneficiaries.</a:t>
            </a:r>
          </a:p>
          <a:p>
            <a:r>
              <a:rPr lang="en-US" dirty="0"/>
              <a:t>Custom tools </a:t>
            </a:r>
            <a:r>
              <a:rPr lang="en-US" i="1" dirty="0"/>
              <a:t>can</a:t>
            </a:r>
            <a:r>
              <a:rPr lang="en-US" dirty="0"/>
              <a:t> effectively replace the existing toolset if necessary.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548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M&amp;E and Reporting Tools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89D8C8-F8EF-44C3-AB30-8656B1AD90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  <p:pic>
        <p:nvPicPr>
          <p:cNvPr id="2050" name="Picture 2" descr="https://lh5.googleusercontent.com/MNbhWXOTbWJzQ9Q17TKvpvDLToitXMSQkHJNZVY1TXy3NAUMgMxL60jExrw_I-bSc5wJ-GzHOLGZPeGJ7uAvz-LgmjZtzxF8fxylBbsXQtf9257lFKqn0qxKTduGOggzl7JHYcsY_y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99" y="1773238"/>
            <a:ext cx="8702675" cy="309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62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Target Users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r>
              <a:rPr lang="en-US" dirty="0"/>
              <a:t>Social Work program staff:</a:t>
            </a:r>
            <a:br>
              <a:rPr lang="en-US" dirty="0"/>
            </a:br>
            <a:r>
              <a:rPr lang="en-US" dirty="0"/>
              <a:t>working in NGOs or other organisations, supporting children and other vulnerable groups.</a:t>
            </a:r>
          </a:p>
          <a:p>
            <a:r>
              <a:rPr lang="en-US" dirty="0"/>
              <a:t>Organization management staff:</a:t>
            </a:r>
            <a:br>
              <a:rPr lang="en-US" dirty="0"/>
            </a:br>
            <a:r>
              <a:rPr lang="en-US" dirty="0"/>
              <a:t>working with government offices and donors, to help them understand the work of their organization.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35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Sector Integration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Organizational Service Integration: </a:t>
            </a:r>
            <a:br>
              <a:rPr lang="en-US" b="1" dirty="0"/>
            </a:br>
            <a:r>
              <a:rPr lang="en-US" dirty="0"/>
              <a:t>Foundational, but complex.</a:t>
            </a:r>
          </a:p>
          <a:p>
            <a:r>
              <a:rPr lang="en-US" dirty="0"/>
              <a:t>Helping organizations think about how they measure their work.</a:t>
            </a:r>
          </a:p>
          <a:p>
            <a:r>
              <a:rPr lang="en-US" dirty="0"/>
              <a:t>Balancing M&amp;E needs against the realities of case management work flow. “What will workers </a:t>
            </a:r>
            <a:r>
              <a:rPr lang="en-US" i="1" dirty="0"/>
              <a:t>actually</a:t>
            </a:r>
            <a:r>
              <a:rPr lang="en-US" dirty="0"/>
              <a:t> do?”</a:t>
            </a:r>
            <a:endParaRPr lang="en-US" i="1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7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Sector Integration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Cooperation with UNICEF and Primero </a:t>
            </a:r>
            <a:endParaRPr lang="en-US" dirty="0"/>
          </a:p>
          <a:p>
            <a:r>
              <a:rPr lang="en-US" dirty="0"/>
              <a:t>Cambodian Government working with Primero to develop a case management system for MOSVY and its offices.</a:t>
            </a:r>
          </a:p>
          <a:p>
            <a:r>
              <a:rPr lang="en-US" dirty="0"/>
              <a:t>OSCaR continuing to provide substantial NGO support, and developing an interoperability framework with Primero.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55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Sector Integration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OSCaR Anti-Trafficking </a:t>
            </a:r>
            <a:endParaRPr lang="en-US" dirty="0"/>
          </a:p>
          <a:p>
            <a:r>
              <a:rPr lang="en-US" dirty="0"/>
              <a:t>Working with an anti-trafficking NGO in Phnom Penh to develop a version of OSCaR for the Anti-Trafficking Sector.</a:t>
            </a:r>
          </a:p>
          <a:p>
            <a:r>
              <a:rPr lang="en-US" dirty="0"/>
              <a:t>Different assessment framework.</a:t>
            </a:r>
          </a:p>
          <a:p>
            <a:r>
              <a:rPr lang="en-US" dirty="0"/>
              <a:t>Including integration of MOSVY form-sets in this product.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Achievements to Date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r>
              <a:rPr lang="en-US" dirty="0"/>
              <a:t>35 User Organisations in 4 countries.</a:t>
            </a:r>
          </a:p>
          <a:p>
            <a:r>
              <a:rPr lang="en-US" dirty="0"/>
              <a:t>Over 11,000 client records in the database.</a:t>
            </a:r>
          </a:p>
          <a:p>
            <a:r>
              <a:rPr lang="en-US" dirty="0"/>
              <a:t>Continued USAID, UNICEF and Save the Children Funding through 8 successful funding applications.</a:t>
            </a:r>
          </a:p>
          <a:p>
            <a:r>
              <a:rPr lang="en-US" dirty="0"/>
              <a:t>Featured in USAID Bright-Spot Analysis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99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Lessons Learned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Consultation</a:t>
            </a:r>
          </a:p>
          <a:p>
            <a:r>
              <a:rPr lang="en-US" dirty="0"/>
              <a:t>Nice to learn from a success!</a:t>
            </a:r>
          </a:p>
          <a:p>
            <a:r>
              <a:rPr lang="en-US" dirty="0"/>
              <a:t>Find out what people want, and ensure they feel listened to.</a:t>
            </a:r>
          </a:p>
          <a:p>
            <a:r>
              <a:rPr lang="en-US" dirty="0"/>
              <a:t>Do </a:t>
            </a:r>
            <a:r>
              <a:rPr lang="en-US" b="1" u="sng" dirty="0"/>
              <a:t>not</a:t>
            </a:r>
            <a:r>
              <a:rPr lang="en-US" dirty="0"/>
              <a:t> let them dictate development.</a:t>
            </a:r>
            <a:endParaRPr lang="en-US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65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444196" cy="932451"/>
          </a:xfrm>
        </p:spPr>
        <p:txBody>
          <a:bodyPr>
            <a:normAutofit/>
          </a:bodyPr>
          <a:lstStyle/>
          <a:p>
            <a:r>
              <a:rPr lang="en-US" dirty="0"/>
              <a:t>Lessons Learned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71228" y="1388533"/>
            <a:ext cx="8001544" cy="44788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Documentation</a:t>
            </a:r>
          </a:p>
          <a:p>
            <a:r>
              <a:rPr lang="en-US" dirty="0"/>
              <a:t>Rolling out a system in active development makes this complex.</a:t>
            </a:r>
          </a:p>
          <a:p>
            <a:r>
              <a:rPr lang="en-US" dirty="0"/>
              <a:t>Huge drain on human resources, managing tech queries.</a:t>
            </a:r>
          </a:p>
          <a:p>
            <a:r>
              <a:rPr lang="en-US" dirty="0"/>
              <a:t>A source of frustration to users.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14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9902" y="2819399"/>
            <a:ext cx="7444196" cy="1219201"/>
          </a:xfrm>
        </p:spPr>
        <p:txBody>
          <a:bodyPr>
            <a:normAutofit/>
          </a:bodyPr>
          <a:lstStyle/>
          <a:p>
            <a:pPr algn="ctr"/>
            <a:r>
              <a:rPr lang="en-US" sz="5400" dirty="0"/>
              <a:t>Thank You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21F818-2A00-4E0B-A001-F6785D8E01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67"/>
          <a:stretch/>
        </p:blipFill>
        <p:spPr>
          <a:xfrm>
            <a:off x="6139542" y="5958356"/>
            <a:ext cx="2375808" cy="66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95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</p:sld>
</file>

<file path=ppt/theme/theme1.xml><?xml version="1.0" encoding="utf-8"?>
<a:theme xmlns:a="http://schemas.openxmlformats.org/drawingml/2006/main" name="Office Theme">
  <a:themeElements>
    <a:clrScheme name="Custom 2">
      <a:dk1>
        <a:srgbClr val="575756"/>
      </a:dk1>
      <a:lt1>
        <a:sysClr val="window" lastClr="FFFFFF"/>
      </a:lt1>
      <a:dk2>
        <a:srgbClr val="00AEC7"/>
      </a:dk2>
      <a:lt2>
        <a:srgbClr val="E7E6E6"/>
      </a:lt2>
      <a:accent1>
        <a:srgbClr val="00AEC7"/>
      </a:accent1>
      <a:accent2>
        <a:srgbClr val="FFC72C"/>
      </a:accent2>
      <a:accent3>
        <a:srgbClr val="575756"/>
      </a:accent3>
      <a:accent4>
        <a:srgbClr val="000000"/>
      </a:accent4>
      <a:accent5>
        <a:srgbClr val="BFBFBF"/>
      </a:accent5>
      <a:accent6>
        <a:srgbClr val="00AEC7"/>
      </a:accent6>
      <a:hlink>
        <a:srgbClr val="00AEC7"/>
      </a:hlink>
      <a:folHlink>
        <a:srgbClr val="00AEC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CF-template-1" id="{42174239-F6A5-4662-B183-E06AA3771D1D}" vid="{3CC8E198-E7EB-4059-8DAA-2CCD2872D44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FCF-PPT-template-1</Template>
  <TotalTime>2208</TotalTime>
  <Words>593</Words>
  <Application>Microsoft Office PowerPoint</Application>
  <PresentationFormat>On-screen Show (4:3)</PresentationFormat>
  <Paragraphs>83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Khmer OS Battambang</vt:lpstr>
      <vt:lpstr>Khmer OS Koulen</vt:lpstr>
      <vt:lpstr>Office Theme</vt:lpstr>
      <vt:lpstr>Custom Design</vt:lpstr>
      <vt:lpstr>PowerPoint Presentation</vt:lpstr>
      <vt:lpstr>2015-2019</vt:lpstr>
      <vt:lpstr>Problem(s)</vt:lpstr>
      <vt:lpstr>Objectives</vt:lpstr>
      <vt:lpstr>Objectives</vt:lpstr>
      <vt:lpstr>OSCaR Structure</vt:lpstr>
      <vt:lpstr>OSCaR Structure</vt:lpstr>
      <vt:lpstr>Setup and Customization Tools</vt:lpstr>
      <vt:lpstr>Case Management Tools</vt:lpstr>
      <vt:lpstr>Case Management Tools</vt:lpstr>
      <vt:lpstr>Case Management Tools</vt:lpstr>
      <vt:lpstr>M&amp;E and Reporting Tools</vt:lpstr>
      <vt:lpstr>Target Users</vt:lpstr>
      <vt:lpstr>Sector Integration</vt:lpstr>
      <vt:lpstr>Sector Integration</vt:lpstr>
      <vt:lpstr>Sector Integration</vt:lpstr>
      <vt:lpstr>Achievements to Date</vt:lpstr>
      <vt:lpstr>Lessons Learned</vt:lpstr>
      <vt:lpstr>Lessons Learned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Pors, Socheata</dc:creator>
  <cp:lastModifiedBy>McGill, Deborah</cp:lastModifiedBy>
  <cp:revision>342</cp:revision>
  <dcterms:created xsi:type="dcterms:W3CDTF">2018-06-12T03:14:58Z</dcterms:created>
  <dcterms:modified xsi:type="dcterms:W3CDTF">2020-01-28T20:45:13Z</dcterms:modified>
</cp:coreProperties>
</file>